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6" r:id="rId1"/>
  </p:sldMasterIdLst>
  <p:notesMasterIdLst>
    <p:notesMasterId r:id="rId26"/>
  </p:notesMasterIdLst>
  <p:handoutMasterIdLst>
    <p:handoutMasterId r:id="rId27"/>
  </p:handoutMasterIdLst>
  <p:sldIdLst>
    <p:sldId id="293" r:id="rId2"/>
    <p:sldId id="256" r:id="rId3"/>
    <p:sldId id="275" r:id="rId4"/>
    <p:sldId id="274" r:id="rId5"/>
    <p:sldId id="276" r:id="rId6"/>
    <p:sldId id="277" r:id="rId7"/>
    <p:sldId id="278" r:id="rId8"/>
    <p:sldId id="266" r:id="rId9"/>
    <p:sldId id="279" r:id="rId10"/>
    <p:sldId id="267" r:id="rId11"/>
    <p:sldId id="268" r:id="rId12"/>
    <p:sldId id="280" r:id="rId13"/>
    <p:sldId id="299" r:id="rId14"/>
    <p:sldId id="265" r:id="rId15"/>
    <p:sldId id="269" r:id="rId16"/>
    <p:sldId id="291" r:id="rId17"/>
    <p:sldId id="294" r:id="rId18"/>
    <p:sldId id="286" r:id="rId19"/>
    <p:sldId id="298" r:id="rId20"/>
    <p:sldId id="289" r:id="rId21"/>
    <p:sldId id="290" r:id="rId22"/>
    <p:sldId id="287" r:id="rId23"/>
    <p:sldId id="297" r:id="rId24"/>
    <p:sldId id="28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3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2B1580-2882-47B6-99D0-14D72922BAC5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A4E59D-BAC0-4072-9A7E-78A3243C7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E4017A-2B6F-4BDA-8947-ACCF3C86A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6E778-FC76-4F91-9F85-4DD50577A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1A221-747B-4C04-8F1F-677D59C9C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9275-4578-4B48-8B23-96DA6BF90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A1EB3C-F43C-4890-B7F2-E203FF2E0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99699D-3279-43A5-BB06-86A79F36E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F24D36-51BF-4ADA-8648-91F36CE1B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BDF420-4F27-4552-B4DE-07FE720F7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65C0-7A15-478D-B592-088D65D3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23DAD-D4B0-4D49-9129-E7B07A98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14E786-C61D-48CB-98ED-0C1A6CD10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2DE82D-DB74-4CA8-81E6-6C254ACD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1" r:id="rId2"/>
    <p:sldLayoutId id="2147483806" r:id="rId3"/>
    <p:sldLayoutId id="2147483807" r:id="rId4"/>
    <p:sldLayoutId id="2147483808" r:id="rId5"/>
    <p:sldLayoutId id="2147483809" r:id="rId6"/>
    <p:sldLayoutId id="2147483802" r:id="rId7"/>
    <p:sldLayoutId id="2147483810" r:id="rId8"/>
    <p:sldLayoutId id="2147483811" r:id="rId9"/>
    <p:sldLayoutId id="2147483803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doppelm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techandyoungchildren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__________.weebly.com/" TargetMode="External"/><Relationship Id="rId2" Type="http://schemas.openxmlformats.org/officeDocument/2006/relationships/hyperlink" Target="http://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dclif.weebly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" TargetMode="External"/><Relationship Id="rId2" Type="http://schemas.openxmlformats.org/officeDocument/2006/relationships/hyperlink" Target="http://www.youtube.com/watch#!v=QTNiLLPfb6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uzzlemaker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edclif.weebly.com/" TargetMode="External"/><Relationship Id="rId2" Type="http://schemas.openxmlformats.org/officeDocument/2006/relationships/hyperlink" Target="http://vociethread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scholastic.com/" TargetMode="External"/><Relationship Id="rId3" Type="http://schemas.openxmlformats.org/officeDocument/2006/relationships/hyperlink" Target="http://www.techandyoungchildren.org/educators.html" TargetMode="External"/><Relationship Id="rId7" Type="http://schemas.openxmlformats.org/officeDocument/2006/relationships/hyperlink" Target="http://pbskids.com/" TargetMode="External"/><Relationship Id="rId2" Type="http://schemas.openxmlformats.org/officeDocument/2006/relationships/hyperlink" Target="http://www.thekidhttp/www.techandyoungchildren.org/zpag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arfall.com/" TargetMode="External"/><Relationship Id="rId11" Type="http://schemas.openxmlformats.org/officeDocument/2006/relationships/image" Target="../media/image14.gif"/><Relationship Id="rId5" Type="http://schemas.openxmlformats.org/officeDocument/2006/relationships/hyperlink" Target="http://www.rainforestmaths.com/" TargetMode="External"/><Relationship Id="rId10" Type="http://schemas.openxmlformats.org/officeDocument/2006/relationships/hyperlink" Target="http://webkinz.com/" TargetMode="External"/><Relationship Id="rId4" Type="http://schemas.openxmlformats.org/officeDocument/2006/relationships/hyperlink" Target="http://www.funbrain.com/" TargetMode="External"/><Relationship Id="rId9" Type="http://schemas.openxmlformats.org/officeDocument/2006/relationships/hyperlink" Target="http://noggin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hejournal.com/articles/2009/02/02/top-10-web-20-tools-for-young-learners.aspx" TargetMode="External"/><Relationship Id="rId2" Type="http://schemas.openxmlformats.org/officeDocument/2006/relationships/hyperlink" Target="http://doppleme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315200" cy="4267200"/>
          </a:xfrm>
        </p:spPr>
        <p:txBody>
          <a:bodyPr>
            <a:normAutofit/>
          </a:bodyPr>
          <a:lstStyle/>
          <a:p>
            <a:pPr algn="l"/>
            <a:r>
              <a:rPr lang="en-US" sz="12800" dirty="0" smtClean="0">
                <a:latin typeface="Comic Sans MS" pitchFamily="66" charset="0"/>
              </a:rPr>
              <a:t>Hi</a:t>
            </a:r>
            <a:r>
              <a:rPr lang="en-US" sz="12800" dirty="0" smtClean="0">
                <a:latin typeface="Comic Sans MS" pitchFamily="66" charset="0"/>
              </a:rPr>
              <a:t>!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I am ME … 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dirty="0" smtClean="0">
                <a:latin typeface="Comic Sans MS" pitchFamily="66" charset="0"/>
              </a:rPr>
              <a:t>YOU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are 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331993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smtClean="0">
                <a:hlinkClick r:id="rId2"/>
              </a:rPr>
              <a:t>http://www.doppelme.com</a:t>
            </a:r>
            <a:endParaRPr lang="en-US" sz="1600" dirty="0" smtClean="0"/>
          </a:p>
          <a:p>
            <a:r>
              <a:rPr lang="en-US" sz="1600" dirty="0" smtClean="0"/>
              <a:t>Anna Clifford, </a:t>
            </a:r>
            <a:r>
              <a:rPr lang="en-US" sz="1600" dirty="0" err="1" smtClean="0"/>
              <a:t>Ed.D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r>
              <a:rPr lang="en-US" sz="1600" dirty="0" smtClean="0"/>
              <a:t>Union </a:t>
            </a:r>
            <a:r>
              <a:rPr lang="en-US" sz="1600" dirty="0" smtClean="0"/>
              <a:t>University</a:t>
            </a:r>
          </a:p>
        </p:txBody>
      </p:sp>
      <p:pic>
        <p:nvPicPr>
          <p:cNvPr id="6" name="Picture 5" descr="cro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2971800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3733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Higher skill development test scores – twice as high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IQ scores 12 points higher than children who didn’t use computers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Better school readiness </a:t>
            </a:r>
          </a:p>
          <a:p>
            <a:pPr lvl="1" eaLnBrk="1" hangingPunct="1">
              <a:buNone/>
            </a:pPr>
            <a:r>
              <a:rPr lang="en-US" dirty="0" smtClean="0">
                <a:latin typeface="Comic Sans MS" pitchFamily="66" charset="0"/>
              </a:rPr>
              <a:t>scores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i="1" dirty="0" smtClean="0">
                <a:latin typeface="Comic Sans MS" pitchFamily="66" charset="0"/>
              </a:rPr>
              <a:t>BUT…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The Good News ...</a:t>
            </a:r>
            <a:r>
              <a:rPr lang="en-US" sz="3600" dirty="0" smtClean="0">
                <a:latin typeface="Comic Sans MS" pitchFamily="66" charset="0"/>
              </a:rPr>
              <a:t>WebMD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Computers Boost Kids’ Intelligence</a:t>
            </a:r>
          </a:p>
        </p:txBody>
      </p:sp>
      <p:pic>
        <p:nvPicPr>
          <p:cNvPr id="18436" name="Picture 3" descr="90086361_9ef83a19fd_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352800"/>
            <a:ext cx="29464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3328115_5170f52c60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295400"/>
            <a:ext cx="5715000" cy="44529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4648200"/>
            <a:ext cx="7315200" cy="881062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>
                <a:latin typeface="Comic Sans MS" pitchFamily="66" charset="0"/>
              </a:rPr>
              <a:t>~</a:t>
            </a:r>
            <a:r>
              <a:rPr lang="en-US" sz="2400" i="1" dirty="0" smtClean="0">
                <a:latin typeface="Comic Sans MS" pitchFamily="66" charset="0"/>
              </a:rPr>
              <a:t>Babysitter ~ Less prepared for school … daily ~ Long periods of time ~ Socialization skills ~ Additional research…HS…social, psychological and physical development</a:t>
            </a:r>
            <a:endParaRPr lang="en-US" sz="2800" i="1" dirty="0" smtClean="0">
              <a:latin typeface="Comic Sans MS" pitchFamily="66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Are we listening to them?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566737" indent="-457200" eaLnBrk="1" hangingPunct="1">
              <a:buFont typeface="+mj-lt"/>
              <a:buAutoNum type="arabicPeriod"/>
            </a:pPr>
            <a:r>
              <a:rPr lang="en-US" sz="1900" dirty="0" smtClean="0">
                <a:latin typeface="Comic Sans MS" pitchFamily="66" charset="0"/>
              </a:rPr>
              <a:t>Early childhood professionals must </a:t>
            </a:r>
            <a:r>
              <a:rPr lang="en-US" sz="1900" dirty="0" smtClean="0">
                <a:solidFill>
                  <a:srgbClr val="FF0000"/>
                </a:solidFill>
                <a:latin typeface="Comic Sans MS" pitchFamily="66" charset="0"/>
              </a:rPr>
              <a:t>apply the principles </a:t>
            </a:r>
            <a:r>
              <a:rPr lang="en-US" sz="1900" dirty="0" smtClean="0">
                <a:latin typeface="Comic Sans MS" pitchFamily="66" charset="0"/>
              </a:rPr>
              <a:t>of </a:t>
            </a:r>
            <a:r>
              <a:rPr lang="en-US" sz="1900" dirty="0" smtClean="0">
                <a:solidFill>
                  <a:srgbClr val="FF0000"/>
                </a:solidFill>
                <a:latin typeface="Comic Sans MS" pitchFamily="66" charset="0"/>
              </a:rPr>
              <a:t>developmentally appropriate practice and appropriate curriculum and assessment </a:t>
            </a:r>
            <a:r>
              <a:rPr lang="en-US" sz="1900" dirty="0" smtClean="0">
                <a:latin typeface="Comic Sans MS" pitchFamily="66" charset="0"/>
              </a:rPr>
              <a:t>when choosing technology for use in their classrooms or programs.</a:t>
            </a:r>
          </a:p>
          <a:p>
            <a:pPr marL="566737" indent="-457200" eaLnBrk="1" hangingPunct="1">
              <a:buFont typeface="Wingdings 3" pitchFamily="18" charset="2"/>
              <a:buAutoNum type="arabicPeriod"/>
            </a:pPr>
            <a:r>
              <a:rPr lang="en-US" sz="1900" dirty="0" smtClean="0">
                <a:latin typeface="Comic Sans MS" pitchFamily="66" charset="0"/>
              </a:rPr>
              <a:t>2. </a:t>
            </a:r>
            <a:r>
              <a:rPr lang="en-US" sz="1900" dirty="0" smtClean="0">
                <a:solidFill>
                  <a:srgbClr val="FF0000"/>
                </a:solidFill>
                <a:latin typeface="Comic Sans MS" pitchFamily="66" charset="0"/>
              </a:rPr>
              <a:t>Used appropriately</a:t>
            </a:r>
            <a:r>
              <a:rPr lang="en-US" sz="1900" dirty="0" smtClean="0">
                <a:latin typeface="Comic Sans MS" pitchFamily="66" charset="0"/>
              </a:rPr>
              <a:t>, technology </a:t>
            </a:r>
            <a:r>
              <a:rPr lang="en-US" sz="1900" dirty="0" smtClean="0">
                <a:solidFill>
                  <a:srgbClr val="FF0000"/>
                </a:solidFill>
                <a:latin typeface="Comic Sans MS" pitchFamily="66" charset="0"/>
              </a:rPr>
              <a:t>can improve children's </a:t>
            </a:r>
            <a:r>
              <a:rPr lang="en-US" sz="1900" dirty="0" smtClean="0">
                <a:latin typeface="Comic Sans MS" pitchFamily="66" charset="0"/>
              </a:rPr>
              <a:t>thinking ability and help them develop good relationships with peers.</a:t>
            </a:r>
          </a:p>
          <a:p>
            <a:pPr marL="566737" indent="-457200" eaLnBrk="1" hangingPunct="1">
              <a:buFont typeface="Wingdings 3" pitchFamily="18" charset="2"/>
              <a:buAutoNum type="arabicPeriod"/>
            </a:pPr>
            <a:r>
              <a:rPr lang="en-US" sz="1900" dirty="0" smtClean="0">
                <a:latin typeface="Comic Sans MS" pitchFamily="66" charset="0"/>
              </a:rPr>
              <a:t>Technology should be </a:t>
            </a:r>
            <a:r>
              <a:rPr lang="en-US" sz="1900" dirty="0" smtClean="0">
                <a:solidFill>
                  <a:srgbClr val="FF0000"/>
                </a:solidFill>
                <a:latin typeface="Comic Sans MS" pitchFamily="66" charset="0"/>
              </a:rPr>
              <a:t>integrated into daily</a:t>
            </a:r>
            <a:r>
              <a:rPr lang="en-US" sz="1900" dirty="0" smtClean="0">
                <a:latin typeface="Comic Sans MS" pitchFamily="66" charset="0"/>
              </a:rPr>
              <a:t> learning activities.</a:t>
            </a:r>
          </a:p>
          <a:p>
            <a:pPr marL="566737" indent="-457200" eaLnBrk="1" hangingPunct="1">
              <a:buFont typeface="Wingdings 3" pitchFamily="18" charset="2"/>
              <a:buAutoNum type="arabicPeriod"/>
            </a:pPr>
            <a:r>
              <a:rPr lang="en-US" sz="1900" dirty="0" smtClean="0">
                <a:latin typeface="Comic Sans MS" pitchFamily="66" charset="0"/>
              </a:rPr>
              <a:t>Teachers should work for </a:t>
            </a:r>
            <a:r>
              <a:rPr lang="en-US" sz="1900" dirty="0" smtClean="0">
                <a:solidFill>
                  <a:srgbClr val="FF0000"/>
                </a:solidFill>
                <a:latin typeface="Comic Sans MS" pitchFamily="66" charset="0"/>
              </a:rPr>
              <a:t>equity in access </a:t>
            </a:r>
            <a:r>
              <a:rPr lang="en-US" sz="1900" dirty="0" smtClean="0">
                <a:latin typeface="Comic Sans MS" pitchFamily="66" charset="0"/>
              </a:rPr>
              <a:t>to technology </a:t>
            </a:r>
            <a:br>
              <a:rPr lang="en-US" sz="1900" dirty="0" smtClean="0">
                <a:latin typeface="Comic Sans MS" pitchFamily="66" charset="0"/>
              </a:rPr>
            </a:br>
            <a:r>
              <a:rPr lang="en-US" sz="1900" dirty="0" smtClean="0">
                <a:latin typeface="Comic Sans MS" pitchFamily="66" charset="0"/>
              </a:rPr>
              <a:t>for all children and their families.</a:t>
            </a:r>
          </a:p>
          <a:p>
            <a:pPr marL="566737" indent="-457200" eaLnBrk="1" hangingPunct="1">
              <a:buFont typeface="Wingdings 3" pitchFamily="18" charset="2"/>
              <a:buAutoNum type="arabicPeriod"/>
            </a:pPr>
            <a:r>
              <a:rPr lang="en-US" sz="1900" dirty="0" smtClean="0">
                <a:latin typeface="Comic Sans MS" pitchFamily="66" charset="0"/>
              </a:rPr>
              <a:t>Technology has a </a:t>
            </a:r>
            <a:r>
              <a:rPr lang="en-US" sz="1900" dirty="0" smtClean="0">
                <a:solidFill>
                  <a:srgbClr val="FF0000"/>
                </a:solidFill>
                <a:latin typeface="Comic Sans MS" pitchFamily="66" charset="0"/>
              </a:rPr>
              <a:t>powerful influence </a:t>
            </a:r>
            <a:r>
              <a:rPr lang="en-US" sz="1900" dirty="0" smtClean="0">
                <a:latin typeface="Comic Sans MS" pitchFamily="66" charset="0"/>
              </a:rPr>
              <a:t>over children's learning … it must not teach them to stereotype or use violence to solve their problems.</a:t>
            </a:r>
          </a:p>
          <a:p>
            <a:pPr marL="566737" indent="-457200" eaLnBrk="1" hangingPunct="1">
              <a:buFont typeface="Wingdings 3" pitchFamily="18" charset="2"/>
              <a:buAutoNum type="arabicPeriod"/>
            </a:pPr>
            <a:r>
              <a:rPr lang="en-US" sz="1900" dirty="0" smtClean="0">
                <a:solidFill>
                  <a:srgbClr val="FF0000"/>
                </a:solidFill>
                <a:latin typeface="Comic Sans MS" pitchFamily="66" charset="0"/>
              </a:rPr>
              <a:t>Work together with parents to promote  </a:t>
            </a:r>
            <a:r>
              <a:rPr lang="en-US" sz="1900" dirty="0" smtClean="0">
                <a:latin typeface="Comic Sans MS" pitchFamily="66" charset="0"/>
              </a:rPr>
              <a:t>appropriate uses of technology.					~NAEYC</a:t>
            </a:r>
          </a:p>
          <a:p>
            <a:pPr marL="566737" indent="-457200" eaLnBrk="1" hangingPunct="1">
              <a:buFont typeface="Wingdings 3" pitchFamily="18" charset="2"/>
              <a:buAutoNum type="arabicPeriod"/>
            </a:pPr>
            <a:endParaRPr lang="en-US" sz="2000" dirty="0" smtClean="0"/>
          </a:p>
          <a:p>
            <a:pPr eaLnBrk="1" hangingPunct="1">
              <a:buFont typeface="Wingdings 3" pitchFamily="18" charset="2"/>
              <a:buNone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Tips for Early Childhood Teachers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02" t="32374" r="9085" b="16209"/>
          <a:stretch>
            <a:fillRect/>
          </a:stretch>
        </p:blipFill>
        <p:spPr bwMode="auto">
          <a:xfrm>
            <a:off x="-7256" y="0"/>
            <a:ext cx="9151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6172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http://wordle.com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Ask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Screen time ... physical activity No!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Software and Website ...fan their creativity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Play games alongside others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Child make decision and try something new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No dominating program choices!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mic Sans MS" pitchFamily="66" charset="0"/>
              </a:rPr>
              <a:t>					So, let’s get started!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PBS...Maximize Computer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2709862"/>
          </a:xfrm>
        </p:spPr>
        <p:txBody>
          <a:bodyPr/>
          <a:lstStyle/>
          <a:p>
            <a:pPr marL="852487" indent="-742950" eaLnBrk="1" hangingPunct="1">
              <a:buFont typeface="Wingdings" pitchFamily="2" charset="2"/>
              <a:buChar char="q"/>
            </a:pPr>
            <a:r>
              <a:rPr lang="en-US" sz="4000" dirty="0" smtClean="0">
                <a:latin typeface="Comic Sans MS" pitchFamily="66" charset="0"/>
              </a:rPr>
              <a:t>AUP</a:t>
            </a:r>
            <a:r>
              <a:rPr lang="en-US" sz="2800" dirty="0" smtClean="0">
                <a:latin typeface="Comic Sans MS" pitchFamily="66" charset="0"/>
              </a:rPr>
              <a:t> … Acceptable Use Policy</a:t>
            </a:r>
          </a:p>
          <a:p>
            <a:pPr marL="879475" lvl="1" indent="-514350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(Union’s AUP and  employers)</a:t>
            </a:r>
          </a:p>
          <a:p>
            <a:pPr marL="879475" lvl="1" indent="-514350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marL="623887" indent="-514350"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6" charset="0"/>
              </a:rPr>
              <a:t>Copyright and Fair Use Guidelines for Teachers</a:t>
            </a:r>
          </a:p>
          <a:p>
            <a:pPr marL="623887" indent="-514350">
              <a:buFont typeface="Wingdings" pitchFamily="2" charset="2"/>
              <a:buChar char="q"/>
            </a:pPr>
            <a:endParaRPr lang="en-US" sz="2800" dirty="0" smtClean="0">
              <a:latin typeface="Comic Sans MS" pitchFamily="66" charset="0"/>
            </a:endParaRPr>
          </a:p>
          <a:p>
            <a:pPr marL="623887" indent="-514350"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6" charset="0"/>
              </a:rPr>
              <a:t>Software Piracy</a:t>
            </a:r>
          </a:p>
          <a:p>
            <a:pPr eaLnBrk="1" hangingPunct="1">
              <a:buFontTx/>
              <a:buNone/>
            </a:pPr>
            <a:endParaRPr lang="en-US" sz="40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Check List …</a:t>
            </a:r>
          </a:p>
        </p:txBody>
      </p:sp>
      <p:pic>
        <p:nvPicPr>
          <p:cNvPr id="4" name="Picture 4" descr="C:\Documents and Settings\acliffor.UU\Local Settings\Temporary Internet Files\Content.IE5\J42RO7VP\MCj023298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657600"/>
            <a:ext cx="1524000" cy="2585544"/>
          </a:xfrm>
          <a:prstGeom prst="can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NAEYC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0178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4644" t="23943" r="17169" b="9821"/>
          <a:stretch>
            <a:fillRect/>
          </a:stretch>
        </p:blipFill>
        <p:spPr bwMode="auto">
          <a:xfrm>
            <a:off x="1295400" y="1447800"/>
            <a:ext cx="6248400" cy="4552244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>
                <a:latin typeface="Comic Sans MS" pitchFamily="66" charset="0"/>
                <a:cs typeface="Arial" pitchFamily="34" charset="0"/>
              </a:rPr>
              <a:t>Skeele</a:t>
            </a:r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, R., &amp; </a:t>
            </a:r>
            <a:r>
              <a:rPr lang="en-US" sz="1800" dirty="0" err="1" smtClean="0">
                <a:latin typeface="Comic Sans MS" pitchFamily="66" charset="0"/>
                <a:cs typeface="Arial" pitchFamily="34" charset="0"/>
              </a:rPr>
              <a:t>Stefankiewicz</a:t>
            </a:r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, G. (2002). </a:t>
            </a:r>
            <a:r>
              <a:rPr lang="en-US" sz="1800" dirty="0" err="1" smtClean="0">
                <a:latin typeface="Comic Sans MS" pitchFamily="66" charset="0"/>
                <a:cs typeface="Arial" pitchFamily="34" charset="0"/>
              </a:rPr>
              <a:t>Blackbox</a:t>
            </a:r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 in the sandbox: The decision to use technology with young children with annotated bibliography of Internet resources for teachers of young children. </a:t>
            </a:r>
            <a:r>
              <a:rPr lang="en-US" sz="1800" i="1" dirty="0" smtClean="0">
                <a:latin typeface="Comic Sans MS" pitchFamily="66" charset="0"/>
                <a:cs typeface="Arial" pitchFamily="34" charset="0"/>
              </a:rPr>
              <a:t>Educational Technology Review, [Online serial], 10(2), 79-95.</a:t>
            </a:r>
          </a:p>
          <a:p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Martin, S. &amp; Crawford, C. (2004). Preservice Educators and the Integration of Technology to Meet State and National Standards. In R. </a:t>
            </a:r>
            <a:r>
              <a:rPr lang="en-US" sz="1800" dirty="0" err="1" smtClean="0">
                <a:latin typeface="Comic Sans MS" pitchFamily="66" charset="0"/>
                <a:cs typeface="Arial" pitchFamily="34" charset="0"/>
              </a:rPr>
              <a:t>Ferdig</a:t>
            </a:r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 et al. (Eds.), </a:t>
            </a:r>
            <a:r>
              <a:rPr lang="en-US" sz="1800" i="1" dirty="0" smtClean="0">
                <a:latin typeface="Comic Sans MS" pitchFamily="66" charset="0"/>
                <a:cs typeface="Arial" pitchFamily="34" charset="0"/>
              </a:rPr>
              <a:t>Proceedings of Society for Information Technology &amp; Teacher Education International Conference 2004</a:t>
            </a:r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 (pp. 4938-4941). Chesapeake, VA: AACE.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ACEI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  <a:hlinkClick r:id="rId2"/>
              </a:rPr>
              <a:t>http://weebly.com</a:t>
            </a:r>
            <a:endParaRPr lang="en-US" dirty="0" smtClean="0">
              <a:latin typeface="Comic Sans MS" pitchFamily="66" charset="0"/>
            </a:endParaRP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Create and account…write login info down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  <a:sym typeface="Wingdings" pitchFamily="2" charset="2"/>
              </a:rPr>
              <a:t>Remember your URL:  </a:t>
            </a:r>
            <a:r>
              <a:rPr lang="en-US" dirty="0" smtClean="0">
                <a:latin typeface="Comic Sans MS" pitchFamily="66" charset="0"/>
                <a:sym typeface="Wingdings" pitchFamily="2" charset="2"/>
                <a:hlinkClick r:id="rId3"/>
              </a:rPr>
              <a:t>http://__________.weebly.com</a:t>
            </a:r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latin typeface="Comic Sans MS" pitchFamily="66" charset="0"/>
                <a:sym typeface="Wingdings" pitchFamily="2" charset="2"/>
              </a:rPr>
              <a:t>Think about the layout….Choose-Drag-Drop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  <a:sym typeface="Wingdings" pitchFamily="2" charset="2"/>
              </a:rPr>
              <a:t>Remove the instructions and add your info!</a:t>
            </a:r>
          </a:p>
          <a:p>
            <a:pPr eaLnBrk="1" hangingPunct="1">
              <a:buNone/>
            </a:pPr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latin typeface="Comic Sans MS" pitchFamily="66" charset="0"/>
                <a:sym typeface="Wingdings" pitchFamily="2" charset="2"/>
              </a:rPr>
              <a:t>Additional info: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  <a:sym typeface="Wingdings" pitchFamily="2" charset="2"/>
              </a:rPr>
              <a:t>http://youtube.com </a:t>
            </a:r>
          </a:p>
          <a:p>
            <a:pPr lvl="2" eaLnBrk="1" hangingPunct="1"/>
            <a:r>
              <a:rPr lang="en-US" dirty="0" smtClean="0">
                <a:latin typeface="Comic Sans MS" pitchFamily="66" charset="0"/>
                <a:sym typeface="Wingdings" pitchFamily="2" charset="2"/>
              </a:rPr>
              <a:t>(search: How to create in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Weebly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)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  <a:sym typeface="Wingdings" pitchFamily="2" charset="2"/>
                <a:hlinkClick r:id="rId4"/>
              </a:rPr>
              <a:t>http://redclif.weebly.com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(an ongoing project)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Comic Sans MS" pitchFamily="66" charset="0"/>
              </a:rPr>
              <a:t>Weebly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Language Issue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Use Google Translate </a:t>
            </a:r>
            <a:r>
              <a:rPr lang="en-US" sz="1800" dirty="0" smtClean="0">
                <a:latin typeface="Comic Sans MS" pitchFamily="66" charset="0"/>
              </a:rPr>
              <a:t>(Do you have a Google Account?)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Got to http://google.com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Create a Google Account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Click More, even More, then look for Translate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Follow the user-friendly directions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Need more assistance? </a:t>
            </a:r>
            <a:r>
              <a:rPr lang="en-US" dirty="0" smtClean="0">
                <a:latin typeface="Comic Sans MS" pitchFamily="66" charset="0"/>
                <a:hlinkClick r:id="rId2"/>
              </a:rPr>
              <a:t>http://www.youtube.com/watch#!v=QTNiLLPfb6k</a:t>
            </a:r>
            <a:r>
              <a:rPr lang="en-US" dirty="0" smtClean="0">
                <a:latin typeface="Comic Sans MS" pitchFamily="66" charset="0"/>
              </a:rPr>
              <a:t> OR search for How to use Google Translate at </a:t>
            </a:r>
            <a:r>
              <a:rPr lang="en-US" dirty="0" smtClean="0">
                <a:latin typeface="Comic Sans MS" pitchFamily="66" charset="0"/>
                <a:hlinkClick r:id="rId3"/>
              </a:rPr>
              <a:t>http://youtube.com</a:t>
            </a:r>
            <a:r>
              <a:rPr lang="en-US" dirty="0" smtClean="0">
                <a:latin typeface="Comic Sans MS" pitchFamily="66" charset="0"/>
              </a:rPr>
              <a:t> ;)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Google-Translate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6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Wired Teachers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Teach Young Children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sz="1100" dirty="0" smtClean="0">
              <a:latin typeface="Comic Sans MS" pitchFamily="66" charset="0"/>
            </a:endParaRPr>
          </a:p>
          <a:p>
            <a:pPr marR="0" eaLnBrk="1" hangingPunct="1">
              <a:lnSpc>
                <a:spcPct val="80000"/>
              </a:lnSpc>
            </a:pPr>
            <a:endParaRPr lang="en-US" sz="1100" dirty="0" smtClean="0">
              <a:latin typeface="Comic Sans MS" pitchFamily="66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en-US" sz="1400" dirty="0" smtClean="0">
                <a:latin typeface="Comic Sans MS" pitchFamily="66" charset="0"/>
              </a:rPr>
              <a:t>Early Childhood Summer Institute 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1400" dirty="0" smtClean="0">
                <a:latin typeface="Comic Sans MS" pitchFamily="66" charset="0"/>
              </a:rPr>
              <a:t>Union University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900" dirty="0" smtClean="0">
                <a:latin typeface="Comic Sans MS" pitchFamily="66" charset="0"/>
              </a:rPr>
              <a:t> June 1, 2010</a:t>
            </a:r>
          </a:p>
        </p:txBody>
      </p:sp>
      <p:pic>
        <p:nvPicPr>
          <p:cNvPr id="5" name="Picture 4" descr="539308690_2f2c06772d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90800"/>
            <a:ext cx="4495800" cy="3200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mic Sans MS" pitchFamily="66" charset="0"/>
              </a:rPr>
              <a:t>MS:Word</a:t>
            </a:r>
            <a:r>
              <a:rPr lang="en-US" dirty="0" smtClean="0">
                <a:latin typeface="Comic Sans MS" pitchFamily="66" charset="0"/>
              </a:rPr>
              <a:t>: Insert Table</a:t>
            </a:r>
          </a:p>
          <a:p>
            <a:pPr lvl="1" eaLnBrk="1" hangingPunct="1"/>
            <a:r>
              <a:rPr lang="en-US" dirty="0" err="1" smtClean="0">
                <a:latin typeface="Comic Sans MS" pitchFamily="66" charset="0"/>
              </a:rPr>
              <a:t>Cardgames</a:t>
            </a:r>
            <a:endParaRPr lang="en-US" dirty="0" smtClean="0">
              <a:latin typeface="Comic Sans MS" pitchFamily="66" charset="0"/>
            </a:endParaRP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Bingo</a:t>
            </a:r>
          </a:p>
          <a:p>
            <a:pPr lvl="1"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err="1" smtClean="0">
                <a:latin typeface="Comic Sans MS" pitchFamily="66" charset="0"/>
              </a:rPr>
              <a:t>Wordsearch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  <a:hlinkClick r:id="rId2"/>
              </a:rPr>
              <a:t>http://puzzlemaker.com</a:t>
            </a:r>
            <a:endParaRPr lang="en-US" dirty="0" smtClean="0">
              <a:latin typeface="Comic Sans MS" pitchFamily="66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Teacher Made Materials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  <a:hlinkClick r:id="rId2"/>
              </a:rPr>
              <a:t>http://vociethread.com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Create an account</a:t>
            </a:r>
          </a:p>
          <a:p>
            <a:r>
              <a:rPr lang="en-US" dirty="0" smtClean="0">
                <a:latin typeface="Comic Sans MS" pitchFamily="66" charset="0"/>
              </a:rPr>
              <a:t>Remember your login info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latin typeface="Comic Sans MS" pitchFamily="66" charset="0"/>
                <a:sym typeface="Wingdings" pitchFamily="2" charset="2"/>
              </a:rPr>
              <a:t>Additional info: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  <a:sym typeface="Wingdings" pitchFamily="2" charset="2"/>
              </a:rPr>
              <a:t>http://youtube.com </a:t>
            </a:r>
          </a:p>
          <a:p>
            <a:pPr lvl="2" eaLnBrk="1" hangingPunct="1"/>
            <a:r>
              <a:rPr lang="en-US" dirty="0" smtClean="0">
                <a:latin typeface="Comic Sans MS" pitchFamily="66" charset="0"/>
                <a:sym typeface="Wingdings" pitchFamily="2" charset="2"/>
              </a:rPr>
              <a:t>(search: How to create in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Voicethread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)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  <a:sym typeface="Wingdings" pitchFamily="2" charset="2"/>
                <a:hlinkClick r:id="rId3"/>
              </a:rPr>
              <a:t>http://redclif.weebly.com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(an ongoing project)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>
                <a:latin typeface="Comic Sans MS" pitchFamily="66" charset="0"/>
              </a:rPr>
              <a:t>VoiceThread</a:t>
            </a:r>
            <a:r>
              <a:rPr lang="en-US" dirty="0" smtClean="0">
                <a:latin typeface="Comic Sans MS" pitchFamily="66" charset="0"/>
              </a:rPr>
              <a:t>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2000" b="0" dirty="0" smtClean="0">
                <a:latin typeface="Comic Sans MS" pitchFamily="66" charset="0"/>
              </a:rPr>
              <a:t>(*You will need a </a:t>
            </a:r>
            <a:r>
              <a:rPr lang="en-US" sz="2000" b="0" dirty="0" err="1" smtClean="0">
                <a:latin typeface="Comic Sans MS" pitchFamily="66" charset="0"/>
              </a:rPr>
              <a:t>mic</a:t>
            </a:r>
            <a:r>
              <a:rPr lang="en-US" sz="2000" b="0" dirty="0" smtClean="0">
                <a:latin typeface="Comic Sans MS" pitchFamily="66" charset="0"/>
              </a:rPr>
              <a:t> &amp; turn up the speakers!)</a:t>
            </a:r>
            <a:endParaRPr lang="en-US" b="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2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Comic Sans MS" pitchFamily="66" charset="0"/>
                <a:hlinkClick r:id="rId2"/>
              </a:rPr>
              <a:t>www.thekidhttp://www.techandyoungchildren.org/zpage.com</a:t>
            </a:r>
            <a:endParaRPr lang="en-US" sz="1800" dirty="0" smtClean="0">
              <a:latin typeface="Comic Sans MS" pitchFamily="66" charset="0"/>
            </a:endParaRPr>
          </a:p>
          <a:p>
            <a:pPr eaLnBrk="1" hangingPunct="1"/>
            <a:r>
              <a:rPr lang="en-US" sz="1800" dirty="0" smtClean="0">
                <a:latin typeface="Comic Sans MS" pitchFamily="66" charset="0"/>
                <a:hlinkClick r:id="rId3"/>
              </a:rPr>
              <a:t>http://www.techandyoungchildren.org/educators.html</a:t>
            </a:r>
            <a:endParaRPr lang="en-US" sz="1800" dirty="0" smtClean="0">
              <a:latin typeface="Comic Sans MS" pitchFamily="66" charset="0"/>
            </a:endParaRPr>
          </a:p>
          <a:p>
            <a:pPr eaLnBrk="1" hangingPunct="1">
              <a:buNone/>
            </a:pPr>
            <a:endParaRPr lang="en-US" sz="1800" dirty="0" smtClean="0">
              <a:latin typeface="Comic Sans MS" pitchFamily="66" charset="0"/>
            </a:endParaRPr>
          </a:p>
          <a:p>
            <a:pPr eaLnBrk="1" hangingPunct="1">
              <a:buNone/>
            </a:pP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  <a:hlinkClick r:id="rId4"/>
              </a:rPr>
              <a:t>www.funbrain.com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  <a:hlinkClick r:id="rId5"/>
              </a:rPr>
              <a:t>www.rainforestmaths.com</a:t>
            </a:r>
            <a:endParaRPr lang="en-US" sz="1800" dirty="0" smtClean="0">
              <a:latin typeface="Comic Sans MS" pitchFamily="66" charset="0"/>
            </a:endParaRPr>
          </a:p>
          <a:p>
            <a:pPr eaLnBrk="1" hangingPunct="1"/>
            <a:r>
              <a:rPr lang="en-US" sz="1800" dirty="0" smtClean="0">
                <a:latin typeface="Comic Sans MS" pitchFamily="66" charset="0"/>
                <a:hlinkClick r:id="rId6"/>
              </a:rPr>
              <a:t>www.starfall.com/</a:t>
            </a:r>
            <a:endParaRPr lang="en-US" sz="1800" dirty="0" smtClean="0">
              <a:latin typeface="Comic Sans MS" pitchFamily="66" charset="0"/>
            </a:endParaRPr>
          </a:p>
          <a:p>
            <a:pPr eaLnBrk="1" hangingPunct="1"/>
            <a:r>
              <a:rPr lang="en-US" sz="1800" dirty="0" smtClean="0">
                <a:latin typeface="Comic Sans MS" pitchFamily="66" charset="0"/>
                <a:hlinkClick r:id="rId7"/>
              </a:rPr>
              <a:t>http://pbskids.com</a:t>
            </a:r>
            <a:endParaRPr lang="en-US" sz="1800" dirty="0" smtClean="0">
              <a:latin typeface="Comic Sans MS" pitchFamily="66" charset="0"/>
            </a:endParaRPr>
          </a:p>
          <a:p>
            <a:pPr eaLnBrk="1" hangingPunct="1"/>
            <a:r>
              <a:rPr lang="en-US" sz="1800" dirty="0" smtClean="0">
                <a:latin typeface="Comic Sans MS" pitchFamily="66" charset="0"/>
                <a:hlinkClick r:id="rId8"/>
              </a:rPr>
              <a:t>http://scholastic.com</a:t>
            </a:r>
            <a:endParaRPr lang="en-US" sz="1800" dirty="0" smtClean="0">
              <a:latin typeface="Comic Sans MS" pitchFamily="66" charset="0"/>
            </a:endParaRPr>
          </a:p>
          <a:p>
            <a:pPr eaLnBrk="1" hangingPunct="1"/>
            <a:r>
              <a:rPr lang="en-US" sz="1800" dirty="0" smtClean="0">
                <a:latin typeface="Comic Sans MS" pitchFamily="66" charset="0"/>
                <a:hlinkClick r:id="rId9"/>
              </a:rPr>
              <a:t>http://noggin.com</a:t>
            </a:r>
            <a:endParaRPr lang="en-US" sz="1800" dirty="0" smtClean="0">
              <a:latin typeface="Comic Sans MS" pitchFamily="66" charset="0"/>
            </a:endParaRPr>
          </a:p>
          <a:p>
            <a:pPr eaLnBrk="1" hangingPunct="1"/>
            <a:r>
              <a:rPr lang="en-US" sz="1800" dirty="0" smtClean="0">
                <a:latin typeface="Comic Sans MS" pitchFamily="66" charset="0"/>
                <a:hlinkClick r:id="rId10"/>
              </a:rPr>
              <a:t>http://webkinz.com</a:t>
            </a:r>
            <a:endParaRPr lang="en-US" sz="1800" dirty="0" smtClean="0">
              <a:latin typeface="Comic Sans MS" pitchFamily="66" charset="0"/>
            </a:endParaRPr>
          </a:p>
          <a:p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Comic Sans MS" pitchFamily="66" charset="0"/>
              </a:rPr>
              <a:t>Additonal</a:t>
            </a:r>
            <a:r>
              <a:rPr lang="en-US" dirty="0" smtClean="0">
                <a:latin typeface="Comic Sans MS" pitchFamily="66" charset="0"/>
              </a:rPr>
              <a:t> Websites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bone16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05200" y="3886200"/>
            <a:ext cx="285750" cy="161925"/>
          </a:xfrm>
          <a:prstGeom prst="rect">
            <a:avLst/>
          </a:prstGeom>
        </p:spPr>
      </p:pic>
      <p:pic>
        <p:nvPicPr>
          <p:cNvPr id="5" name="Picture 4" descr="bone16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05200" y="4267200"/>
            <a:ext cx="285750" cy="16192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mic Sans MS" pitchFamily="66" charset="0"/>
                <a:hlinkClick r:id="rId2"/>
              </a:rPr>
              <a:t>http://doppleme.com/</a:t>
            </a:r>
            <a:r>
              <a:rPr lang="en-US" sz="2400" dirty="0" smtClean="0">
                <a:latin typeface="Comic Sans MS" pitchFamily="66" charset="0"/>
              </a:rPr>
              <a:t> (create an avatar)</a:t>
            </a:r>
          </a:p>
          <a:p>
            <a:r>
              <a:rPr lang="en-US" sz="2400" dirty="0" smtClean="0">
                <a:latin typeface="Comic Sans MS" pitchFamily="66" charset="0"/>
                <a:hlinkClick r:id="rId2"/>
              </a:rPr>
              <a:t>http://doppleme.com/</a:t>
            </a:r>
            <a:r>
              <a:rPr lang="en-US" sz="2400" dirty="0" smtClean="0">
                <a:latin typeface="Comic Sans MS" pitchFamily="66" charset="0"/>
              </a:rPr>
              <a:t> (web browser designed for children 8 and younger)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  <a:hlinkClick r:id="rId3"/>
              </a:rPr>
              <a:t>http://thejournal.com/articles/2009/02/02/top-10-web-20-tools-for-young-learners.aspx</a:t>
            </a:r>
            <a:r>
              <a:rPr lang="en-US" sz="2400" dirty="0" smtClean="0">
                <a:latin typeface="Comic Sans MS" pitchFamily="66" charset="0"/>
              </a:rPr>
              <a:t> (Top Ten Web 2.0 Tools for Young Children)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sz="3200" dirty="0" smtClean="0">
                <a:latin typeface="Comic Sans MS" pitchFamily="66" charset="0"/>
              </a:rPr>
              <a:t>What will you find for me? 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New findings … for me!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659790375_e2f40bafd9_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295400"/>
            <a:ext cx="6604000" cy="495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…what is next for you and your students?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3571777057_e9d3aafa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762000"/>
            <a:ext cx="7315200" cy="528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962400" y="1219200"/>
            <a:ext cx="350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800" dirty="0" smtClean="0">
                <a:latin typeface="Comic Sans MS" pitchFamily="66" charset="0"/>
              </a:rPr>
              <a:t>Reflecting…anticipating?</a:t>
            </a:r>
          </a:p>
          <a:p>
            <a:pPr algn="ctr" eaLnBrk="1" hangingPunct="1">
              <a:buFontTx/>
              <a:buNone/>
            </a:pPr>
            <a:endParaRPr lang="en-US" sz="4800" dirty="0" smtClean="0">
              <a:latin typeface="Comic Sans MS" pitchFamily="66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5" name="Picture 4" descr="90086641_102cffbd67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438400"/>
            <a:ext cx="2800350" cy="373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Developmental Process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25513" indent="-742950" eaLnBrk="1" hangingPunct="1"/>
            <a:r>
              <a:rPr lang="en-US" dirty="0" smtClean="0">
                <a:latin typeface="Comic Sans MS" pitchFamily="66" charset="0"/>
              </a:rPr>
              <a:t>Orientation</a:t>
            </a:r>
          </a:p>
          <a:p>
            <a:pPr marL="925513" indent="-742950" eaLnBrk="1" hangingPunct="1">
              <a:buNone/>
            </a:pPr>
            <a:endParaRPr lang="en-US" dirty="0" smtClean="0">
              <a:latin typeface="Comic Sans MS" pitchFamily="66" charset="0"/>
            </a:endParaRPr>
          </a:p>
          <a:p>
            <a:pPr marL="925513" indent="-742950" eaLnBrk="1" hangingPunct="1">
              <a:buFont typeface="Lucida Sans Unicode" pitchFamily="34" charset="0"/>
              <a:buAutoNum type="arabicPeriod"/>
            </a:pPr>
            <a:r>
              <a:rPr lang="en-US" dirty="0" smtClean="0">
                <a:latin typeface="Comic Sans MS" pitchFamily="66" charset="0"/>
              </a:rPr>
              <a:t>teacher directed</a:t>
            </a:r>
          </a:p>
          <a:p>
            <a:pPr marL="925513" indent="-742950" eaLnBrk="1" hangingPunct="1">
              <a:buFont typeface="Lucida Sans Unicode" pitchFamily="34" charset="0"/>
              <a:buAutoNum type="arabicPeriod"/>
            </a:pPr>
            <a:r>
              <a:rPr lang="en-US" dirty="0" smtClean="0">
                <a:latin typeface="Comic Sans MS" pitchFamily="66" charset="0"/>
              </a:rPr>
              <a:t>student focused</a:t>
            </a:r>
          </a:p>
          <a:p>
            <a:pPr marL="925513" indent="-742950" eaLnBrk="1" hangingPunct="1">
              <a:buFont typeface="Lucida Sans Unicode" pitchFamily="34" charset="0"/>
              <a:buAutoNum type="arabicPeriod"/>
            </a:pPr>
            <a:r>
              <a:rPr lang="en-US" dirty="0" smtClean="0">
                <a:latin typeface="Comic Sans MS" pitchFamily="66" charset="0"/>
              </a:rPr>
              <a:t>hybrid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Did you know?</a:t>
            </a:r>
          </a:p>
        </p:txBody>
      </p:sp>
      <p:pic>
        <p:nvPicPr>
          <p:cNvPr id="12292" name="Picture 4" descr="C:\Documents and Settings\acliffor.UU\Local Settings\Temporary Internet Files\Content.IE5\F97X3T2W\MPj042253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194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5400" smtClean="0">
                <a:latin typeface="Comic Sans MS" pitchFamily="66" charset="0"/>
              </a:rPr>
              <a:t>Use vs Integration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800" dirty="0" smtClean="0">
                <a:latin typeface="Comic Sans MS" pitchFamily="66" charset="0"/>
              </a:rPr>
              <a:t>Barriers </a:t>
            </a:r>
            <a:r>
              <a:rPr lang="en-US" sz="4800" dirty="0" err="1" smtClean="0">
                <a:latin typeface="Comic Sans MS" pitchFamily="66" charset="0"/>
              </a:rPr>
              <a:t>vs</a:t>
            </a:r>
            <a:r>
              <a:rPr lang="en-US" sz="4800" dirty="0" smtClean="0">
                <a:latin typeface="Comic Sans MS" pitchFamily="66" charset="0"/>
              </a:rPr>
              <a:t> Enablers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438400"/>
            <a:ext cx="4978400" cy="37338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78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1:58 hours ... screen media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2:01 hours playing outside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39 minutes reading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48% have used a computer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30% play video games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43% under 2 watch TV everyday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26% have TV in bedroom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2 out of 3 of all children under 2 will use a screen 	media 2:05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Screen Media … Who’s that?</a:t>
            </a:r>
          </a:p>
        </p:txBody>
      </p:sp>
      <p:pic>
        <p:nvPicPr>
          <p:cNvPr id="4" name="Picture 3" descr="2954766669_ffe1ddaf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295400"/>
            <a:ext cx="3429000" cy="274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200" dirty="0" smtClean="0">
                <a:latin typeface="Comic Sans MS" pitchFamily="66" charset="0"/>
              </a:rPr>
              <a:t>…is a private non-profit group that focuses on child development </a:t>
            </a:r>
            <a:r>
              <a:rPr lang="en-US" dirty="0" smtClean="0">
                <a:latin typeface="Comic Sans MS" pitchFamily="66" charset="0"/>
              </a:rPr>
              <a:t>creativity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eye strain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repetitive stress injuries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children need a living education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The Alliance for Childhood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641</TotalTime>
  <Words>674</Words>
  <Application>Microsoft Office PowerPoint</Application>
  <PresentationFormat>On-screen Show (4:3)</PresentationFormat>
  <Paragraphs>138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Hi! I am ME …  and YOU are ?</vt:lpstr>
      <vt:lpstr>Wired Teachers  Teach Young Children</vt:lpstr>
      <vt:lpstr>Slide 3</vt:lpstr>
      <vt:lpstr>Slide 4</vt:lpstr>
      <vt:lpstr>Did you know?</vt:lpstr>
      <vt:lpstr>Slide 6</vt:lpstr>
      <vt:lpstr>Slide 7</vt:lpstr>
      <vt:lpstr>Screen Media … Who’s that?</vt:lpstr>
      <vt:lpstr>The Alliance for Childhood</vt:lpstr>
      <vt:lpstr>The Good News ...WebMD Computers Boost Kids’ Intelligence</vt:lpstr>
      <vt:lpstr>Are we listening to them? </vt:lpstr>
      <vt:lpstr>Tips for Early Childhood Teachers</vt:lpstr>
      <vt:lpstr>Slide 13</vt:lpstr>
      <vt:lpstr>PBS...Maximize Computer Time</vt:lpstr>
      <vt:lpstr>Check List …</vt:lpstr>
      <vt:lpstr>NAEYC</vt:lpstr>
      <vt:lpstr>ACEI</vt:lpstr>
      <vt:lpstr>Weebly</vt:lpstr>
      <vt:lpstr>Google-Translate</vt:lpstr>
      <vt:lpstr>Teacher Made Materials</vt:lpstr>
      <vt:lpstr>VoiceThread  (*You will need a mic &amp; turn up the speakers!)</vt:lpstr>
      <vt:lpstr>Additonal Websites</vt:lpstr>
      <vt:lpstr>New findings … for me!</vt:lpstr>
      <vt:lpstr>…what is next for you and your students?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Wired Teaches    Teach     Young Children</dc:title>
  <dc:creator>The Cliffords</dc:creator>
  <cp:lastModifiedBy>acliffor</cp:lastModifiedBy>
  <cp:revision>46</cp:revision>
  <dcterms:created xsi:type="dcterms:W3CDTF">2001-11-03T13:12:00Z</dcterms:created>
  <dcterms:modified xsi:type="dcterms:W3CDTF">2010-05-28T17:53:47Z</dcterms:modified>
</cp:coreProperties>
</file>